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ink/inkAction1.xml" ContentType="application/vnd.ms-office.inkAction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Action2.xml" ContentType="application/vnd.ms-office.inkActio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893" r:id="rId2"/>
  </p:sldMasterIdLst>
  <p:notesMasterIdLst>
    <p:notesMasterId r:id="rId20"/>
  </p:notesMasterIdLst>
  <p:handoutMasterIdLst>
    <p:handoutMasterId r:id="rId21"/>
  </p:handoutMasterIdLst>
  <p:sldIdLst>
    <p:sldId id="362" r:id="rId3"/>
    <p:sldId id="315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41" r:id="rId18"/>
    <p:sldId id="361" r:id="rId19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8">
          <p15:clr>
            <a:srgbClr val="A4A3A4"/>
          </p15:clr>
        </p15:guide>
        <p15:guide id="2" pos="5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482" y="72"/>
      </p:cViewPr>
      <p:guideLst>
        <p:guide orient="horz" pos="788"/>
        <p:guide pos="5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ustomXml" Target="../customXml/item1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C6ADE8F3-0766-408A-BB03-34F7F3C36C4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FE139718-1A5C-4253-8423-8B7102358E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9204" name="Rectangle 4">
            <a:extLst>
              <a:ext uri="{FF2B5EF4-FFF2-40B4-BE49-F238E27FC236}">
                <a16:creationId xmlns:a16="http://schemas.microsoft.com/office/drawing/2014/main" id="{635682E6-C253-473B-B614-E393EB1A063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9205" name="Rectangle 5">
            <a:extLst>
              <a:ext uri="{FF2B5EF4-FFF2-40B4-BE49-F238E27FC236}">
                <a16:creationId xmlns:a16="http://schemas.microsoft.com/office/drawing/2014/main" id="{5DE92DD8-5244-47AE-97FD-4199F13F35F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B995E95-F571-468E-A9E7-94D412D488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4T06:53:35.8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25464">
    <iact:property name="dataType"/>
    <iact:actionData xml:id="d0">
      <inkml:trace xmlns:inkml="http://www.w3.org/2003/InkML" xml:id="stk0" contextRef="#ctx0" brushRef="#br0">10668 9282 0,'34'0'349,"1"0"-347,0 0 12,34 0-1,-34 0 1,35 0-1,34 0 5,-69 0-10,-1 0 5,36 0 0,34-35 5,-34 1-9,34 34 8,0 0-8,-34-35 3,-36 35 2,36-35-1,-35 35 30,-1-35 50,1 35-58,0 0-21</inkml:trace>
    </iact:actionData>
  </iact:action>
  <iact:action type="add" startTime="31157">
    <iact:property name="dataType"/>
    <iact:actionData xml:id="d1">
      <inkml:trace xmlns:inkml="http://www.w3.org/2003/InkML" xml:id="stk1" contextRef="#ctx0" brushRef="#br0">11988 5806 0,'35'0'348,"-35"-35"-338,0 0 8,35 35 3,-1 0 6,1 0-2,0 0-11,0 0-2,-1 0 2,1 0-1,0-35 0,0 35 0,34 0 4,1 0 5,-1 0 44,1 0-53,-1 0 1,-34 0 4,0 0 3,-1 0-7,1 0 24</inkml:trace>
    </iact:actionData>
  </iact:action>
  <iact:action type="add" startTime="33861">
    <iact:property name="dataType"/>
    <iact:actionData xml:id="d2">
      <inkml:trace xmlns:inkml="http://www.w3.org/2003/InkML" xml:id="stk2" contextRef="#ctx0" brushRef="#br0">15498 9108 0,'0'-35'303,"34"35"-294,36-34 5,34 34-1,35 0 0,0-35 0,35 0 0,521 35 4,-209 0-8,-243 0 4,-138 0 0,-71 0 5,1 0-10,0 0 153</inkml:trace>
    </iact:actionData>
  </iact:action>
  <iact:action type="add" startTime="41424">
    <iact:property name="dataType"/>
    <iact:actionData xml:id="d3">
      <inkml:trace xmlns:inkml="http://www.w3.org/2003/InkML" xml:id="stk3" contextRef="#ctx0" brushRef="#br1">16123 10812 0,'-35'0'331,"0"0"-317,1 0-5,-140 34 21,35 1-22,35-35 10,34 35 1,-34-35-16,69 0 9,1 0 6,-1 0-7,-69 0 7,34 0-6,-69 0-3,0 0 8,35 0-8,34 0 5,36 0-1,-1 0 4,0 0 6,0 0-4,1 0-12,-1 0 57,0 0-12,-34 0-25,34 0 4,0 0 8,0 0 49,1 0-17,-1 0-61,0 0 7,0 0 126,1 0-68</inkml:trace>
    </iact:actionData>
  </iact:action>
  <iact:action type="add" startTime="49622">
    <iact:property name="dataType"/>
    <iact:actionData xml:id="d4">
      <inkml:trace xmlns:inkml="http://www.w3.org/2003/InkML" xml:id="stk4" contextRef="#ctx0" brushRef="#br1">9278 8830 0,'35'0'394,"-1"0"-354,1 0 1,0 0-13,0 0 7,-1 0 5,1 0-27,0 0 13,0 0 4,-1 0 5,1 0 207,0 0-216,0 0 39,-1 0 187</inkml:trace>
    </iact:actionData>
  </iact:action>
  <iact:action type="add" startTime="53006">
    <iact:property name="dataType"/>
    <iact:actionData xml:id="d5">
      <inkml:trace xmlns:inkml="http://www.w3.org/2003/InkML" xml:id="stk5" contextRef="#ctx0" brushRef="#br1">16992 8726 0,'34'0'300,"1"0"-274,-35-35 0,35 35-12,0 0 12,-1 0-7,1 0-12,0 0 7,0 0-1,34 0 0,-34 0 3,0 0-3,-1 0 0,1 0 16,35 0-4,-36 0-11,1 0 12,0 35-13,0-35 17,-1 0-7,1 0 29,0 0 26,0 0-65,-1 0 0,1 0 13,0 0-13,0 35 6,34-35 2,-34 0 5,0 0 4,-1 0-1,1 0 45,0 0 31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4T07:04:07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54">
    <iact:property name="dataType"/>
    <iact:actionData xml:id="d0">
      <inkml:trace xmlns:inkml="http://www.w3.org/2003/InkML" xml:id="stk0" contextRef="#ctx0" brushRef="#br0">8305 9525 0,'35'0'332,"-35"70"-320,69 69-1,35 104 5,35-34-5,0-1 5,-34-103-6,-71-36 3,36 36 4,-35-36-3,34-34-2,-34 104-3,69 35 8,-34 34-7,34 1 3,0-70 1,-34-35-2,-1-34 1,1-36 0,-1 1 0,35 35 0,35 34 0,-69 0 0,34 1 0,35 34 1,-104 35 3,34-70-8,-34-35 8,-35 36-6,35-36 2,-35 1 0,34-36 1,1 36 2,-35-35-6,35-1 3,0 1 0,-1 104 421,71 139-421,-1-34 1,0-70-1,0 34 4,1-104-2,-71-34-8,1 34 7,0-69-2,0 69 3,34 1 1,1 103-4,-36-69-2,36 0 3,-1-69 0,-34-1 0,35 36 4,34-36-5,-69-34-2,34 0 2,-34-35 2,0 0 12,-35 34 16,34-34-5,1 0 201</inkml:trace>
    </iact:actionData>
  </iact:action>
  <iact:action type="add" startTime="12650">
    <iact:property name="dataType"/>
    <iact:actionData xml:id="d1">
      <inkml:trace xmlns:inkml="http://www.w3.org/2003/InkML" xml:id="stk1" contextRef="#ctx0" brushRef="#br0">10077 9873 0,'0'35'304,"0"34"-292,139 175 1,0-1 3,0-69-1,-35-35-3,-34-104-2,-1 34 2,1-34 6,-36 34-6,1-34 2,35 0-4,-36 69 2,71 1 5,-71-1-8,140 104 8,-139-103-8,34-1 5,36-69 3,-71 69-7,36-104 4,34 70 4,-69-70-5,0 34-4,-1 1 4,1-35 0,0 70 1,0-70 1,-1 34 0,-34 1-7,35-35 6,0 35-2,-35 0 18,35-1 36,-35 1-57,0 0 21,0 0-21,34-1 5,-34 1-1,0 35 80,0-35 159,0-1-186,0 1 13,0 0-44,0 0 60</inkml:trace>
    </iact:actionData>
  </iact:action>
  <iact:action type="add" startTime="15599">
    <iact:property name="dataType"/>
    <iact:actionData xml:id="d2">
      <inkml:trace xmlns:inkml="http://www.w3.org/2003/InkML" xml:id="stk2" contextRef="#ctx0" brushRef="#br0">12266 14288 0,'-35'0'713,"1"0"-697,-1 0-6,0 0 6,0 0-5,-69 0 1,69 0 1,-34 0 19,-1 0-29,1-35 4,-1 35 7,36 0-4,-36-69 3,-138-1 0,69-34 0,0-105 7,-35 1-14,0-70 7,35 34 0,0 36 4,35-1-8,0 35 7,104 70-2,-35-105-3,0 70 1,35 0 1,-35-243 0,1 139 3,34-1-6,-35 105 4,35 70-1,0 34 1,-35-35 2,35-34-6,-35-35 3,1-35 3,34-34-6,0 103 4,0 1 3,-35 34-9,35 36 6,0-1 3,-35 35 520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DC2BFA14-40B9-4595-9032-A0DEAEFED8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5AE760A9-7CBA-4D60-AEE3-D6886E2988C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B48F86D5-6068-4CB1-B539-DE6D01E759F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3" name="Rectangle 5">
            <a:extLst>
              <a:ext uri="{FF2B5EF4-FFF2-40B4-BE49-F238E27FC236}">
                <a16:creationId xmlns:a16="http://schemas.microsoft.com/office/drawing/2014/main" id="{458B75C6-FCBA-4C23-9C99-002CBD2D24A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9112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5174" name="Rectangle 6">
            <a:extLst>
              <a:ext uri="{FF2B5EF4-FFF2-40B4-BE49-F238E27FC236}">
                <a16:creationId xmlns:a16="http://schemas.microsoft.com/office/drawing/2014/main" id="{C3DF9C8E-46A1-4B15-A4CB-66D5CDD64AE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5" name="Rectangle 7">
            <a:extLst>
              <a:ext uri="{FF2B5EF4-FFF2-40B4-BE49-F238E27FC236}">
                <a16:creationId xmlns:a16="http://schemas.microsoft.com/office/drawing/2014/main" id="{3F2AF8B1-EED7-4356-A772-D8EA7C859C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738324B-D1A2-4391-B5CC-C1090467A8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728D3F9B-6A8F-4185-9A96-B96D163B8F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DC129C-6AF3-4F34-B0E7-5E6409ADE446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63B6CD8-9808-4B6F-A8E9-22F802900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840E08F-F5FF-4491-B5CD-1E08892C1F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7AB7638-71A3-4909-B5AA-48EAAF31E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CD6A4BA-C18B-4436-9FD6-9D0338401468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DEB14D03-A346-4EF3-902A-8733FCD017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0622AA09-20C9-42BF-9E35-B03E4B86CB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0919A01-40D8-4E01-BBF4-F0906EE3E1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E011F64-F881-46C1-A729-7DB644C61199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ECECE9C4-0A2C-4DDD-80A5-67621C09C1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6902DE46-675D-4CE3-9AE3-D39D3A80F3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25F0999-8FD2-4BDE-B286-A37C2BDD2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202D2D-A60E-4CDB-9A94-4D2293FDCEE7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26B154DD-723E-4D0D-84F2-8C9DE1EC3F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AED93AB9-1149-40EF-ACCD-2709894B23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B93117C7-F30B-454D-8941-5E650759EC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18328E-CDA1-4E5B-A63F-F4127E5F665D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0A89A8A-7F19-4BA9-869C-BBB602F1DD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0654A256-BEEC-4D6A-A051-07C44BB7FE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329F0AB5-E0CA-467A-B3A2-B7D5BD7A78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F88DD9D-86AC-4309-99FE-490B9DF4520E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4A5BF055-833C-474E-8CEE-A4051B1952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9688B1A-38D5-4C77-8C24-33F941123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21A7A8A9-1DED-47E9-8CCF-788673CCF7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F11BE3-ED9A-4DFB-94AA-CF8BF4B52C4A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448E744-F540-45C4-9029-0A5E088E77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B3CB50B-1E60-420F-ACDA-3692177BC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EF1FE4D2-8461-44A3-847D-E4313E5F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0F0F06-111B-42A0-B24F-AE3571D93A6E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89185F3E-4B83-4E30-B839-F0A5216409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2E89F3A2-4C5A-4871-BCEF-3802063DA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8D201328-00EE-40C6-BAFA-7A2BF38CA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72E7F35-2FC1-4968-B790-852D386EE700}" type="slidenum">
              <a:rPr lang="en-US" altLang="en-US" smtClean="0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53A006A-DD84-4792-9EEF-3397C2D08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9C15585B-0681-45DB-850A-7AF6A0433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Renaming a file may also allow its position within the directory structure to be changed.</a:t>
            </a:r>
          </a:p>
          <a:p>
            <a:r>
              <a:rPr lang="en-US" altLang="en-US"/>
              <a:t>Traverse: access every directory and every file within a directory structure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13DFCA7-60BA-4F4F-81E9-9536177DDE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184B6C-EFB2-4C22-B873-70D2B86C5701}" type="slidenum">
              <a:rPr lang="en-US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4465100-EBF8-4757-BB0A-7752BF1C07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3E5A9B86-73CA-422E-A40E-51AD119804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63D99A07-7BDD-4156-B4D4-0EE9D291CB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EF9978A-0DB5-4F82-A7B1-008CD8354FE1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50C114B-A86E-42F5-98CD-CA62CD0DB6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3B1A0AED-DE57-4FC9-A035-F5CAF115D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7F60E21C-64C9-4DA2-9E48-3E43AF7D98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EB497A-3145-49B8-AA07-980EDA30DA0C}" type="slidenum">
              <a:rPr lang="en-US" altLang="en-US" smtClean="0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64A423F4-5DA6-4BA9-967D-560A966247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743CB68A-7AAF-4E11-8D36-F2CE2FF9C1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5A1CAC44-D977-47BA-AE24-5F6EF581D2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5299989-EFDA-4A5F-AE20-B1851CEBBFB8}" type="slidenum">
              <a:rPr lang="en-US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DFB05C4-C39E-4AAE-BFF7-8037F28796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D32E69B-1D23-43C9-9E60-8ECFD5597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A7609F17-692D-4312-A7B7-CA124D28F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8A3344-6840-4CD4-9015-7AE9D7C8AB57}" type="slidenum">
              <a:rPr lang="en-US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9385D2C2-1200-4B32-B6AC-E80044E895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307227FC-CBF1-4592-BFE3-4104382028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C573C013-BBC9-431D-9AAB-FD8DDBA9DF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6E52C9-1E9C-4F7B-9C95-48ACC9937EE1}" type="slidenum">
              <a:rPr lang="en-US" altLang="en-US" smtClean="0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94D12682-E617-4169-96A5-2250D03349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433BC41-6C26-48A4-80EE-98F76E2658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BE9D212C-093D-4605-8510-4059CEF197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017E4E5-F96E-4F77-932C-E8B0C12A4CF6}" type="slidenum">
              <a:rPr lang="en-US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17255CF0-B70A-4E7F-AE12-4F001FA92A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5F693172-D220-447F-B711-70C28F1034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5FD3C77-536C-4010-A7B8-07AED25D55E6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097F83-2334-47AF-9657-EF8DD6256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BB2C5240-C609-4DC2-A294-E438B7E5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99FA2254-3C44-436C-8C26-1F2C91B4B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E0148218-29E2-4AA9-B8F7-A9D0F9D0E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553FDFBA-AB95-4973-8825-5D0643B53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343535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Essentials – 2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nd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E5B02800-CBDD-4584-8F8F-D4E92F09A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AD8FE683-0198-47AE-9DA0-2D2523B97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16375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>
              <a:defRPr/>
            </a:pPr>
            <a:endParaRPr lang="en-US" altLang="en-US" sz="1800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14896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563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330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468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353CE42-7A40-4E6D-828E-2C0E662E8BCC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C3AC0DD-C34B-4EE2-95F2-71BD4C357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1F36F81B-E0F2-4EAA-AF63-E03B97863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75E0CA40-2BDB-405C-9997-067E3F64D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068DFC6B-69A3-46A6-9DEE-780C3A13F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6D3DE1C3-2B5C-448D-B67F-718996C69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343535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Essentials – 2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nd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14B9ABBD-F143-47C7-B606-055C18BF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D8BF2000-5FEB-4440-B057-AA4A8768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6303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91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849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2531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071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420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451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48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2663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8787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1395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38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053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37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71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28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15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28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957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6798068-C6CA-4F1D-AF5F-A23B45EA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497D2DE4-95F1-484D-A26A-00FA96740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71AD92-A302-4EF4-8080-7065F7A15C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638F149-A685-4039-9859-1B07FA846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FB626182-CC03-4812-9EDE-5F7E7C222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7C50F6B7-C8C6-4F8E-859D-28072C769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84B46C4-48A4-4B8C-896D-EDE763703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latin typeface="Times New Roman" pitchFamily="18" charset="0"/>
            </a:endParaRPr>
          </a:p>
        </p:txBody>
      </p:sp>
      <p:sp>
        <p:nvSpPr>
          <p:cNvPr id="132105" name="Text Box 9">
            <a:extLst>
              <a:ext uri="{FF2B5EF4-FFF2-40B4-BE49-F238E27FC236}">
                <a16:creationId xmlns:a16="http://schemas.microsoft.com/office/drawing/2014/main" id="{5745BC65-2BAD-4195-9A2F-83F461EF7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3D196F4B-9FA0-4C7F-A0C1-C5D22429F035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32106" name="Text Box 10">
            <a:extLst>
              <a:ext uri="{FF2B5EF4-FFF2-40B4-BE49-F238E27FC236}">
                <a16:creationId xmlns:a16="http://schemas.microsoft.com/office/drawing/2014/main" id="{577C9378-59F5-4A8C-886D-F5B19E434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132107" name="Text Box 11">
            <a:extLst>
              <a:ext uri="{FF2B5EF4-FFF2-40B4-BE49-F238E27FC236}">
                <a16:creationId xmlns:a16="http://schemas.microsoft.com/office/drawing/2014/main" id="{BE65189B-5862-414A-A42D-76D7E0E5C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343535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Essentials – 2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nd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C6A38E52-9AE5-44FA-9201-3B347133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CEAC7852-E01E-481D-B336-7503EFD4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561F1EE4-D6E6-454A-8A92-90AA33A47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FD312A5-32C6-48D2-8F3A-8B3F665AE1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5C85DFF-9028-43BF-9BAE-F22016EB7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54" name="Line 6">
            <a:extLst>
              <a:ext uri="{FF2B5EF4-FFF2-40B4-BE49-F238E27FC236}">
                <a16:creationId xmlns:a16="http://schemas.microsoft.com/office/drawing/2014/main" id="{ABCE3DA8-02AB-43DF-B991-7F9D4DA81B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0E4EF84-B3EE-4EBD-9977-941DE8997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1057A51-F148-4DC1-941C-11F009497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6FA2783-16CC-4296-9089-B400E01A3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11.</a:t>
            </a:r>
            <a:fld id="{0AA88DAA-F801-4D0C-B255-4FB4BC4E9CEF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DC606E33-F0D1-425F-B2FC-1D02F5915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0B721451-7531-45C4-88AA-488A9A9B4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343535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Essentials – 2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nd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C3AA6E3A-CCA2-45E5-AE00-B3468B80D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1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2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9B7459F-BB42-4510-B7F7-987F6A8B54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OS L31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53624A1F-CDDF-4231-AAE3-C68B9C4728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90738" y="2198688"/>
            <a:ext cx="5899150" cy="100965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Directory Structure 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Directory implementation</a:t>
            </a:r>
          </a:p>
        </p:txBody>
      </p:sp>
      <p:sp>
        <p:nvSpPr>
          <p:cNvPr id="7172" name="TextBox 3">
            <a:extLst>
              <a:ext uri="{FF2B5EF4-FFF2-40B4-BE49-F238E27FC236}">
                <a16:creationId xmlns:a16="http://schemas.microsoft.com/office/drawing/2014/main" id="{E4119CE2-E0D6-4D8B-8E7D-336563065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6946" y="4552951"/>
            <a:ext cx="524192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Presented by:</a:t>
            </a:r>
          </a:p>
          <a:p>
            <a:pPr lvl="1"/>
            <a:r>
              <a:rPr lang="en-US" altLang="en-US" dirty="0"/>
              <a:t>Veena K M</a:t>
            </a:r>
          </a:p>
          <a:p>
            <a:pPr lvl="1"/>
            <a:r>
              <a:rPr lang="en-US" altLang="en-US" dirty="0"/>
              <a:t>OS Teacher for IV IT A</a:t>
            </a:r>
          </a:p>
          <a:p>
            <a:pPr lvl="1"/>
            <a:r>
              <a:rPr lang="en-US" altLang="en-US" dirty="0"/>
              <a:t>9845714070</a:t>
            </a:r>
          </a:p>
          <a:p>
            <a:pPr lvl="1"/>
            <a:r>
              <a:rPr lang="en-US" altLang="en-US" dirty="0"/>
              <a:t>veena.gv@manipal.edu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445952C-502A-484B-A43B-FDD174C5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62CE61-99D9-4F01-BB90-FD317B5C3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54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>
            <a:extLst>
              <a:ext uri="{FF2B5EF4-FFF2-40B4-BE49-F238E27FC236}">
                <a16:creationId xmlns:a16="http://schemas.microsoft.com/office/drawing/2014/main" id="{3FE13EA3-5B24-4577-9156-87C94580AC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7E9A9F-CC63-4BE1-939F-650DFE4B6F00}"/>
              </a:ext>
            </a:extLst>
          </p:cNvPr>
          <p:cNvSpPr/>
          <p:nvPr/>
        </p:nvSpPr>
        <p:spPr>
          <a:xfrm>
            <a:off x="307975" y="815975"/>
            <a:ext cx="50292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Directory Organization</a:t>
            </a:r>
          </a:p>
        </p:txBody>
      </p:sp>
      <p:sp>
        <p:nvSpPr>
          <p:cNvPr id="24580" name="Content Placeholder 3">
            <a:extLst>
              <a:ext uri="{FF2B5EF4-FFF2-40B4-BE49-F238E27FC236}">
                <a16:creationId xmlns:a16="http://schemas.microsoft.com/office/drawing/2014/main" id="{57F7F21F-A6F9-496D-8FD8-107D4CB68C2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116013"/>
            <a:ext cx="8070850" cy="24606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3. Tree-Structured Directories (Contd…)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1F33F-7312-4948-AC14-696338F41806}"/>
              </a:ext>
            </a:extLst>
          </p:cNvPr>
          <p:cNvSpPr/>
          <p:nvPr/>
        </p:nvSpPr>
        <p:spPr>
          <a:xfrm>
            <a:off x="207963" y="1576388"/>
            <a:ext cx="8728075" cy="51098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names can be of two types: absolute and relative.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absolute path name begins at the root and follows a path down to the specified file, giving the directory names on the path.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relative path name defines a path from the current directory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current directory is </a:t>
            </a:r>
            <a:r>
              <a:rPr lang="en-US" sz="2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root/spell/mail</a:t>
            </a: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relative path name </a:t>
            </a:r>
            <a:r>
              <a:rPr lang="en-US" sz="22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prt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/first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same file as does the absolute path name </a:t>
            </a: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root/spell/mail/</a:t>
            </a:r>
            <a:r>
              <a:rPr lang="en-US" sz="2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prt</a:t>
            </a: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/first.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563D52-753B-42B2-B2FD-B2E5B91C44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50"/>
    </mc:Choice>
    <mc:Fallback xmlns="">
      <p:transition spd="slow" advTm="88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2">
            <a:extLst>
              <a:ext uri="{FF2B5EF4-FFF2-40B4-BE49-F238E27FC236}">
                <a16:creationId xmlns:a16="http://schemas.microsoft.com/office/drawing/2014/main" id="{0FCFB878-388F-4DCE-87FA-2D24DC905F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6627" name="Rectangle 1">
            <a:extLst>
              <a:ext uri="{FF2B5EF4-FFF2-40B4-BE49-F238E27FC236}">
                <a16:creationId xmlns:a16="http://schemas.microsoft.com/office/drawing/2014/main" id="{9F513271-E9BA-4D22-AF34-F7073882F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815975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solidFill>
                  <a:srgbClr val="006699"/>
                </a:solidFill>
                <a:latin typeface="Arial" panose="020B0604020202020204" pitchFamily="34" charset="0"/>
              </a:rPr>
              <a:t>Directory Organization</a:t>
            </a:r>
          </a:p>
        </p:txBody>
      </p:sp>
      <p:sp>
        <p:nvSpPr>
          <p:cNvPr id="26628" name="Content Placeholder 3">
            <a:extLst>
              <a:ext uri="{FF2B5EF4-FFF2-40B4-BE49-F238E27FC236}">
                <a16:creationId xmlns:a16="http://schemas.microsoft.com/office/drawing/2014/main" id="{2FD972C3-E917-462A-8B74-87221C8CA46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276350"/>
            <a:ext cx="8070850" cy="2444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4. Acyclic-Graph (</a:t>
            </a:r>
            <a:r>
              <a:rPr lang="en-US" altLang="en-US"/>
              <a:t>a graph with no cycles)</a:t>
            </a: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 Directories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6629" name="Picture 2">
            <a:extLst>
              <a:ext uri="{FF2B5EF4-FFF2-40B4-BE49-F238E27FC236}">
                <a16:creationId xmlns:a16="http://schemas.microsoft.com/office/drawing/2014/main" id="{54F0ACDA-27C8-436A-BB35-EF99BDE43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746250"/>
            <a:ext cx="53149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7E8D92-B058-4AAB-BCCD-308F6245B3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40080" y="2052360"/>
              <a:ext cx="3215160" cy="1877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7E8D92-B058-4AAB-BCCD-308F6245B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4240" y="1989000"/>
                <a:ext cx="3246480" cy="2004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A435DA-DF20-472A-9885-842924AD4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67"/>
    </mc:Choice>
    <mc:Fallback xmlns="">
      <p:transition spd="slow" advTm="67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2">
            <a:extLst>
              <a:ext uri="{FF2B5EF4-FFF2-40B4-BE49-F238E27FC236}">
                <a16:creationId xmlns:a16="http://schemas.microsoft.com/office/drawing/2014/main" id="{B62F4C77-8A5D-4BCA-AC5A-563B5337BF0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8675" name="Rectangle 1">
            <a:extLst>
              <a:ext uri="{FF2B5EF4-FFF2-40B4-BE49-F238E27FC236}">
                <a16:creationId xmlns:a16="http://schemas.microsoft.com/office/drawing/2014/main" id="{41C192DD-6138-496C-A94A-05C0B450A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815975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solidFill>
                  <a:srgbClr val="006699"/>
                </a:solidFill>
                <a:latin typeface="Arial" panose="020B0604020202020204" pitchFamily="34" charset="0"/>
              </a:rPr>
              <a:t>Directory Organization</a:t>
            </a:r>
          </a:p>
        </p:txBody>
      </p:sp>
      <p:sp>
        <p:nvSpPr>
          <p:cNvPr id="28676" name="Content Placeholder 3">
            <a:extLst>
              <a:ext uri="{FF2B5EF4-FFF2-40B4-BE49-F238E27FC236}">
                <a16:creationId xmlns:a16="http://schemas.microsoft.com/office/drawing/2014/main" id="{8CECEAF3-39F0-4FC3-BB61-EC65C97E700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276350"/>
            <a:ext cx="8070850" cy="2444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4. Acyclic-Graph (</a:t>
            </a:r>
            <a:r>
              <a:rPr lang="en-US" altLang="en-US"/>
              <a:t>a graph with no cycles)</a:t>
            </a: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 Directories (contd….)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2A2F7F-3224-405B-AB1F-490F050AAF50}"/>
              </a:ext>
            </a:extLst>
          </p:cNvPr>
          <p:cNvSpPr/>
          <p:nvPr/>
        </p:nvSpPr>
        <p:spPr>
          <a:xfrm>
            <a:off x="307975" y="1736725"/>
            <a:ext cx="86868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shared subdirectories and files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when many users work on common project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acyclic-graph directory structure is more flexible than is a simple tree structure, </a:t>
            </a: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it is also more complex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issues which need to be addressed are:</a:t>
            </a:r>
          </a:p>
          <a:p>
            <a:pPr marL="457200" indent="-457200" algn="just">
              <a:buFont typeface="+mj-lt"/>
              <a:buAutoNum type="alphaLcPeriod"/>
              <a:defRPr/>
            </a:pP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may now have multiple absolute path names</a:t>
            </a:r>
          </a:p>
          <a:p>
            <a:pPr marL="457200" indent="-457200" algn="just">
              <a:buFont typeface="+mj-lt"/>
              <a:buAutoNum type="alphaLcPeriod"/>
              <a:defRPr/>
            </a:pP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result in multiple traversal of shared structures, which is inefficient</a:t>
            </a:r>
          </a:p>
          <a:p>
            <a:pPr marL="457200" indent="-457200" algn="just">
              <a:buFont typeface="+mj-lt"/>
              <a:buAutoNum type="alphaLcPeriod"/>
              <a:defRPr/>
            </a:pP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decide when to delete the physical file (actual file) as it refer to many logical names</a:t>
            </a:r>
          </a:p>
          <a:p>
            <a:pPr marL="457200" indent="-457200" algn="just">
              <a:buFont typeface="+mj-lt"/>
              <a:buAutoNum type="alphaLcPeriod"/>
              <a:defRPr/>
            </a:pP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ensure that there are no cycles whenever a shared directory is created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284581E-ED57-4400-9F3A-8163E2E41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22"/>
    </mc:Choice>
    <mc:Fallback xmlns="">
      <p:transition spd="slow" advTm="67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>
            <a:extLst>
              <a:ext uri="{FF2B5EF4-FFF2-40B4-BE49-F238E27FC236}">
                <a16:creationId xmlns:a16="http://schemas.microsoft.com/office/drawing/2014/main" id="{3D30FA9D-52EA-420B-9AD0-0780991BFB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1457752E-EA98-41FA-B290-B4B994991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815975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solidFill>
                  <a:srgbClr val="006699"/>
                </a:solidFill>
                <a:latin typeface="Arial" panose="020B0604020202020204" pitchFamily="34" charset="0"/>
              </a:rPr>
              <a:t>Directory Organization</a:t>
            </a:r>
          </a:p>
        </p:txBody>
      </p:sp>
      <p:sp>
        <p:nvSpPr>
          <p:cNvPr id="30724" name="Content Placeholder 3">
            <a:extLst>
              <a:ext uri="{FF2B5EF4-FFF2-40B4-BE49-F238E27FC236}">
                <a16:creationId xmlns:a16="http://schemas.microsoft.com/office/drawing/2014/main" id="{9361709D-68CE-4A6D-9091-9CB8FBCA0E7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276350"/>
            <a:ext cx="8070850" cy="2444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General Graph Directory</a:t>
            </a:r>
            <a:endParaRPr lang="en-US" altLang="ja-JP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0725" name="Picture 3">
            <a:extLst>
              <a:ext uri="{FF2B5EF4-FFF2-40B4-BE49-F238E27FC236}">
                <a16:creationId xmlns:a16="http://schemas.microsoft.com/office/drawing/2014/main" id="{380F75B3-C56F-4520-A9D0-7315C761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041525"/>
            <a:ext cx="611505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2A595A-BB87-480E-949F-596EFA5C20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89800" y="3429000"/>
              <a:ext cx="1426320" cy="221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2A595A-BB87-480E-949F-596EFA5C20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0440" y="3419640"/>
                <a:ext cx="1445040" cy="2234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7E48464-C343-49DD-8036-E8C61E4BD2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11"/>
    </mc:Choice>
    <mc:Fallback xmlns="">
      <p:transition spd="slow" advTm="24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2">
            <a:extLst>
              <a:ext uri="{FF2B5EF4-FFF2-40B4-BE49-F238E27FC236}">
                <a16:creationId xmlns:a16="http://schemas.microsoft.com/office/drawing/2014/main" id="{70DF2554-F4B6-4EDC-9400-D0D93655AD8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32771" name="Rectangle 1">
            <a:extLst>
              <a:ext uri="{FF2B5EF4-FFF2-40B4-BE49-F238E27FC236}">
                <a16:creationId xmlns:a16="http://schemas.microsoft.com/office/drawing/2014/main" id="{14BB3E04-D4BD-41B7-ABB2-3300EC1EC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815975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solidFill>
                  <a:srgbClr val="006699"/>
                </a:solidFill>
                <a:latin typeface="Arial" panose="020B0604020202020204" pitchFamily="34" charset="0"/>
              </a:rPr>
              <a:t>Directory Organization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C3286B23-1308-4C90-BDEF-2235E14E0BF3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276350"/>
            <a:ext cx="8070850" cy="244475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Monotype Sorts" pitchFamily="-84" charset="2"/>
              <a:buNone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Graph Directory (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 two-level directory and allow users to create subdirectories, a tree-structured directory results.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when we add links (shared files/directories), the tree structure is destroyed, resulting in a simple graph structure</a:t>
            </a:r>
          </a:p>
          <a:p>
            <a:pPr marL="0" indent="0">
              <a:lnSpc>
                <a:spcPct val="150000"/>
              </a:lnSpc>
              <a:buFont typeface="Monotype Sorts" pitchFamily="-84" charset="2"/>
              <a:buNone/>
              <a:defRPr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Monotype Sorts" pitchFamily="-84" charset="2"/>
              <a:buNone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EBFEEC-C9C5-423E-8FCD-FA7145F3D8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27"/>
    </mc:Choice>
    <mc:Fallback xmlns="">
      <p:transition spd="slow" advTm="29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34B0356D-4CCB-4054-A04F-57179AAF4D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6FA529E0-874E-4D00-8EF9-59C57C113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815975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solidFill>
                  <a:srgbClr val="006699"/>
                </a:solidFill>
                <a:latin typeface="Arial" panose="020B0604020202020204" pitchFamily="34" charset="0"/>
              </a:rPr>
              <a:t>Directory Organization</a:t>
            </a:r>
          </a:p>
        </p:txBody>
      </p:sp>
      <p:sp>
        <p:nvSpPr>
          <p:cNvPr id="34820" name="Content Placeholder 3">
            <a:extLst>
              <a:ext uri="{FF2B5EF4-FFF2-40B4-BE49-F238E27FC236}">
                <a16:creationId xmlns:a16="http://schemas.microsoft.com/office/drawing/2014/main" id="{896E0230-CB10-47F6-A915-B832E1202B5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276350"/>
            <a:ext cx="8070850" cy="2444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Graph Directory (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4821" name="Rectangle 1">
            <a:extLst>
              <a:ext uri="{FF2B5EF4-FFF2-40B4-BE49-F238E27FC236}">
                <a16:creationId xmlns:a16="http://schemas.microsoft.com/office/drawing/2014/main" id="{89618169-8B8F-4EF5-94D0-76C9F2C2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6" y="1911350"/>
            <a:ext cx="8701088" cy="460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00100" indent="-34290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65138" indent="-465138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>
                <a:tab pos="465138" algn="l"/>
              </a:tabLst>
            </a:pP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guarantee no cycles?</a:t>
            </a:r>
          </a:p>
          <a:p>
            <a:pPr marL="808038" lvl="2" indent="-465138" algn="just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tabLst>
                <a:tab pos="465138" algn="l"/>
              </a:tabLst>
            </a:pP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only links to file not subdirectories</a:t>
            </a:r>
          </a:p>
          <a:p>
            <a:pPr marL="808038" lvl="2" indent="-465138" algn="just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tabLst>
                <a:tab pos="465138" algn="l"/>
              </a:tabLst>
            </a:pP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time a new link is added use a cycle detection algorithm to determine whether it is OK</a:t>
            </a:r>
          </a:p>
          <a:p>
            <a:pPr marL="808038" lvl="2" indent="-465138" algn="just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tabLst>
                <a:tab pos="465138" algn="l"/>
              </a:tabLst>
            </a:pPr>
            <a:endParaRPr kumimoji="0" lang="en-US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5138" lvl="1" indent="-465138" algn="just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>
                <a:tab pos="465138" algn="l"/>
              </a:tabLst>
            </a:pP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Garbage collection:</a:t>
            </a: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traverse the entire file system, marking everything that can be accessed. Then, a second pass collects everything that is not marked onto a list of free space</a:t>
            </a:r>
          </a:p>
          <a:p>
            <a:pPr lvl="1" algn="just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7F64901-843B-4DD1-B904-BD6A14CFD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54"/>
    </mc:Choice>
    <mc:Fallback xmlns="">
      <p:transition spd="slow" advTm="56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AD058841-651C-44CF-A159-D715A067D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198438"/>
            <a:ext cx="7567612" cy="576262"/>
          </a:xfrm>
        </p:spPr>
        <p:txBody>
          <a:bodyPr/>
          <a:lstStyle/>
          <a:p>
            <a:pPr eaLnBrk="1" hangingPunct="1"/>
            <a:r>
              <a:rPr lang="en-US" altLang="en-US"/>
              <a:t>10.3 Directory Implementation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A82C4E4-AF64-41F3-BA50-FCCC46E5A6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2750" y="968375"/>
            <a:ext cx="8616950" cy="45307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1. Linear list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of file names with pointer to the data blocks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Simple to program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to execute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search time (time consuming)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2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Could keep ordered alphabetically via linked list or use B+ tree</a:t>
            </a:r>
            <a:endParaRPr lang="en-US" altLang="en-US" sz="22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new file, we must first search the directory to be sure that no existing file has the same name. Then, we add a newentry at the end of the directory.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To delete a file, we search the directory for the named file and then release the space allocated to it.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CD8C632-5E75-4ED4-AEF6-D8E3BA5A44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52"/>
    </mc:Choice>
    <mc:Fallback xmlns="">
      <p:transition spd="slow" advTm="91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45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5E2DA19-0220-42BC-9377-C6432061F8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198438"/>
            <a:ext cx="7910512" cy="576262"/>
          </a:xfrm>
        </p:spPr>
        <p:txBody>
          <a:bodyPr/>
          <a:lstStyle/>
          <a:p>
            <a:pPr eaLnBrk="1" hangingPunct="1"/>
            <a:r>
              <a:rPr lang="en-US" altLang="en-US"/>
              <a:t>10.3 Directory Implementation (contd..)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C17BDB18-8102-4FB5-9C3E-C9B27A8061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2750" y="968375"/>
            <a:ext cx="8616950" cy="4530725"/>
          </a:xfrm>
        </p:spPr>
        <p:txBody>
          <a:bodyPr/>
          <a:lstStyle/>
          <a:p>
            <a:pPr marL="0" indent="0" algn="just">
              <a:buFont typeface="Monotype Sorts" pitchFamily="-84" charset="2"/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Hash Table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linear list with hash data structure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hash table takes a value computed from the file name and returns a pointer to the file name in the linear list.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it can greatly decrease the directory search time.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Insertion and deletion are also fairly straightforward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Collisions</a:t>
            </a: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situations where two file names hash to the same location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collision resolution algorithms are not discussed as part of directory implementation topic.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C850679-4562-411E-B3F9-C0B17BDDE1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02"/>
    </mc:Choice>
    <mc:Fallback xmlns="">
      <p:transition spd="slow" advTm="4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45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2">
            <a:extLst>
              <a:ext uri="{FF2B5EF4-FFF2-40B4-BE49-F238E27FC236}">
                <a16:creationId xmlns:a16="http://schemas.microsoft.com/office/drawing/2014/main" id="{1C0763A4-9D58-4649-ACD4-4815A6B15D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3680B1E3-64FA-4080-9962-28B89D05F24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25438" y="1016000"/>
            <a:ext cx="8493125" cy="327025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directory is a container that is used to contain folders and files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can be subdivided into </a:t>
            </a:r>
            <a:r>
              <a:rPr lang="en-US" altLang="en-US" sz="22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Partitions also known as minidisks, slices (c: drive, d: drive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containing file system (FAT, NTFS) known as a </a:t>
            </a:r>
            <a:r>
              <a:rPr lang="en-US" altLang="en-US" sz="22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volume containing file system also tracks that file system</a:t>
            </a:r>
            <a:r>
              <a:rPr lang="ja-JP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information in </a:t>
            </a:r>
            <a:r>
              <a:rPr lang="en-US" altLang="ja-JP" sz="22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directory</a:t>
            </a:r>
            <a:r>
              <a:rPr lang="en-US" altLang="ja-JP" sz="2200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ja-JP" sz="22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table of contents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device directory records information—such as name, location, size, and type—for all files on that volume.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CFFA025-69C7-45F4-8D9B-546ADC89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E9EDE7-8773-4761-8B55-027CD7C0D1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39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19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2">
            <a:extLst>
              <a:ext uri="{FF2B5EF4-FFF2-40B4-BE49-F238E27FC236}">
                <a16:creationId xmlns:a16="http://schemas.microsoft.com/office/drawing/2014/main" id="{BA5CD747-AC80-4230-ACF6-8CC08B7D12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10243" name="Content Placeholder 3">
            <a:extLst>
              <a:ext uri="{FF2B5EF4-FFF2-40B4-BE49-F238E27FC236}">
                <a16:creationId xmlns:a16="http://schemas.microsoft.com/office/drawing/2014/main" id="{BEDECF0F-193C-49B4-933C-39E32969318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15900" y="1616075"/>
            <a:ext cx="8712200" cy="32718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Possible operations on directory are: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Search for a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Create a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Delete a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List a directory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Rename a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Traverse the file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0EEB9A-293C-49BE-BC43-C869247C1160}"/>
              </a:ext>
            </a:extLst>
          </p:cNvPr>
          <p:cNvSpPr/>
          <p:nvPr/>
        </p:nvSpPr>
        <p:spPr>
          <a:xfrm>
            <a:off x="457200" y="1000125"/>
            <a:ext cx="3921125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06699"/>
                </a:solidFill>
                <a:latin typeface="+mj-lt"/>
              </a:rPr>
              <a:t>Directory Overview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0DB78F6-711F-46A4-8430-20E03A08A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0E892A-5EAD-4151-AC98-AB34DF4CDB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645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2">
            <a:extLst>
              <a:ext uri="{FF2B5EF4-FFF2-40B4-BE49-F238E27FC236}">
                <a16:creationId xmlns:a16="http://schemas.microsoft.com/office/drawing/2014/main" id="{3EAAA077-45EF-414E-98BD-054AE5246A5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4FE00799-7EA4-4B51-A1B9-9E3DB25C764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57200" y="1793875"/>
            <a:ext cx="8713788" cy="327025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directory is organized logically to obtain </a:t>
            </a:r>
          </a:p>
          <a:p>
            <a:pPr marL="857250" lvl="1" indent="-457200">
              <a:buFont typeface="+mj-lt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– locating a file quickly</a:t>
            </a:r>
          </a:p>
          <a:p>
            <a:pPr marL="857250" lvl="1" indent="-457200">
              <a:buFont typeface="+mj-lt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Naming – convenient to users</a:t>
            </a:r>
          </a:p>
          <a:p>
            <a:pPr marL="1200150" lvl="2" indent="-457200">
              <a:buFont typeface="+mj-lt"/>
              <a:buAutoNum type="alphaL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users can have same name for different files</a:t>
            </a:r>
          </a:p>
          <a:p>
            <a:pPr marL="1200150" lvl="2" indent="-457200">
              <a:buFont typeface="+mj-lt"/>
              <a:buAutoNum type="alphaL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file can have several different names</a:t>
            </a:r>
          </a:p>
          <a:p>
            <a:pPr marL="857250" lvl="1" indent="-457200">
              <a:buFont typeface="+mj-lt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Grouping – logical grouping of files by properties, (e.g., all Java programs, all games, …)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2D6E5E-E97D-47F5-B73C-E7338D1FD1C5}"/>
              </a:ext>
            </a:extLst>
          </p:cNvPr>
          <p:cNvSpPr/>
          <p:nvPr/>
        </p:nvSpPr>
        <p:spPr>
          <a:xfrm>
            <a:off x="457200" y="1000125"/>
            <a:ext cx="4602163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006699"/>
                </a:solidFill>
                <a:latin typeface="+mj-lt"/>
              </a:rPr>
              <a:t>Directory Organization</a:t>
            </a:r>
            <a:endParaRPr lang="en-US" sz="3200" b="1" dirty="0">
              <a:solidFill>
                <a:srgbClr val="006699"/>
              </a:solidFill>
              <a:latin typeface="+mj-lt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3E8027F-653D-4B14-8DCC-207452FFD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58F1E73-DC2E-485B-83CB-9E407FF9EA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304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81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>
            <a:extLst>
              <a:ext uri="{FF2B5EF4-FFF2-40B4-BE49-F238E27FC236}">
                <a16:creationId xmlns:a16="http://schemas.microsoft.com/office/drawing/2014/main" id="{D7C0A865-92BF-463E-B28F-81F902E3D5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B99F213C-7C37-45B3-A2E1-A67924B0836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74675" y="1793875"/>
            <a:ext cx="8229600" cy="35274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schemes for defining the logical structure of a directory are:</a:t>
            </a:r>
          </a:p>
          <a:p>
            <a:pPr marL="457200" indent="-457200">
              <a:buFont typeface="Monotype Sorts" pitchFamily="-84" charset="2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Single-Level Directory</a:t>
            </a:r>
          </a:p>
          <a:p>
            <a:pPr marL="457200" indent="-457200">
              <a:buFont typeface="Monotype Sorts" pitchFamily="-84" charset="2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Two-Level Directory</a:t>
            </a:r>
          </a:p>
          <a:p>
            <a:pPr marL="457200" indent="-457200">
              <a:buFont typeface="Monotype Sorts" pitchFamily="-84" charset="2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Tree-Structured Directories</a:t>
            </a:r>
          </a:p>
          <a:p>
            <a:pPr marL="457200" indent="-457200">
              <a:buFont typeface="Monotype Sorts" pitchFamily="-84" charset="2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Acyclic-Graph Directories</a:t>
            </a:r>
          </a:p>
          <a:p>
            <a:pPr marL="457200" indent="-457200">
              <a:buFont typeface="Monotype Sorts" pitchFamily="-84" charset="2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Graph Directory</a:t>
            </a:r>
          </a:p>
          <a:p>
            <a:pPr marL="0" indent="0">
              <a:buFont typeface="Monotype Sorts" pitchFamily="-84" charset="2"/>
              <a:buNone/>
              <a:defRPr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8783C4-0B96-4FFA-8A4F-B7E7C9BE02B6}"/>
              </a:ext>
            </a:extLst>
          </p:cNvPr>
          <p:cNvSpPr/>
          <p:nvPr/>
        </p:nvSpPr>
        <p:spPr>
          <a:xfrm>
            <a:off x="457200" y="1000125"/>
            <a:ext cx="4602163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006699"/>
                </a:solidFill>
                <a:latin typeface="+mj-lt"/>
              </a:rPr>
              <a:t>Directory Organization</a:t>
            </a:r>
            <a:endParaRPr lang="en-US" sz="3200" b="1" dirty="0">
              <a:solidFill>
                <a:srgbClr val="006699"/>
              </a:solidFill>
              <a:latin typeface="+mj-l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C2C07C9-C97E-461C-AD8C-A26FCAF0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A8DAA6-B1CB-46A9-8331-A2E58D9E34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83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19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2">
            <a:extLst>
              <a:ext uri="{FF2B5EF4-FFF2-40B4-BE49-F238E27FC236}">
                <a16:creationId xmlns:a16="http://schemas.microsoft.com/office/drawing/2014/main" id="{272690C7-44AC-44E3-8253-917889EC1F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F74D45-3768-4EEF-87EA-CA1FF4426F9C}"/>
              </a:ext>
            </a:extLst>
          </p:cNvPr>
          <p:cNvSpPr/>
          <p:nvPr/>
        </p:nvSpPr>
        <p:spPr>
          <a:xfrm>
            <a:off x="457200" y="1000125"/>
            <a:ext cx="50292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6699"/>
                </a:solidFill>
                <a:latin typeface="+mj-lt"/>
              </a:rPr>
              <a:t>Directory Organization</a:t>
            </a:r>
          </a:p>
        </p:txBody>
      </p:sp>
      <p:pic>
        <p:nvPicPr>
          <p:cNvPr id="16388" name="Picture 7">
            <a:extLst>
              <a:ext uri="{FF2B5EF4-FFF2-40B4-BE49-F238E27FC236}">
                <a16:creationId xmlns:a16="http://schemas.microsoft.com/office/drawing/2014/main" id="{92DA639C-9E1E-4939-8CDD-632CB65A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6438"/>
            <a:ext cx="7829550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2">
            <a:extLst>
              <a:ext uri="{FF2B5EF4-FFF2-40B4-BE49-F238E27FC236}">
                <a16:creationId xmlns:a16="http://schemas.microsoft.com/office/drawing/2014/main" id="{3C29ABA7-4B73-4356-BC2B-0B35CC637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3513138"/>
            <a:ext cx="872648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simplest directory structure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files are contained in the same directory, which is easy to support and understand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files must have unique names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Poorly organized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among all the users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0" name="Content Placeholder 3">
            <a:extLst>
              <a:ext uri="{FF2B5EF4-FFF2-40B4-BE49-F238E27FC236}">
                <a16:creationId xmlns:a16="http://schemas.microsoft.com/office/drawing/2014/main" id="{B70DD786-3323-4599-A636-3ED9D8B5771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57200" y="1462088"/>
            <a:ext cx="8072438" cy="46196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1. Single-Level Directory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8004F40-4AE2-4B95-9D1F-BEBDFA1F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2091E90-332E-4B38-8B2D-143E2B5F1D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14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2">
            <a:extLst>
              <a:ext uri="{FF2B5EF4-FFF2-40B4-BE49-F238E27FC236}">
                <a16:creationId xmlns:a16="http://schemas.microsoft.com/office/drawing/2014/main" id="{0CDEF8FE-9EA8-457C-A845-4FF88A25783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7FA3DE-38F9-4A2E-BCAD-E8E1714D7EF6}"/>
              </a:ext>
            </a:extLst>
          </p:cNvPr>
          <p:cNvSpPr/>
          <p:nvPr/>
        </p:nvSpPr>
        <p:spPr>
          <a:xfrm>
            <a:off x="457200" y="1000125"/>
            <a:ext cx="5029200" cy="4016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Directory Organization</a:t>
            </a: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985E24D4-02C1-4FEE-AECE-11602B35F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63" y="4105275"/>
            <a:ext cx="872807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 directory for each user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users may use same file name (solves the name-collision problem)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searching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when user perform independent tasks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Inefficient if users want to share their work in order to perform dependent tasks</a:t>
            </a: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7" name="Content Placeholder 3">
            <a:extLst>
              <a:ext uri="{FF2B5EF4-FFF2-40B4-BE49-F238E27FC236}">
                <a16:creationId xmlns:a16="http://schemas.microsoft.com/office/drawing/2014/main" id="{695ED6E2-1F40-470C-A250-91DE3EB377F9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57200" y="1462088"/>
            <a:ext cx="8072438" cy="24606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2. Two-Level Directory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8" name="Picture 8">
            <a:extLst>
              <a:ext uri="{FF2B5EF4-FFF2-40B4-BE49-F238E27FC236}">
                <a16:creationId xmlns:a16="http://schemas.microsoft.com/office/drawing/2014/main" id="{8720BE83-3230-4C7C-8FB6-B1492757C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1824038"/>
            <a:ext cx="6427788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09D4CB9-3F44-42DA-90C3-FCB09A531B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49"/>
    </mc:Choice>
    <mc:Fallback xmlns="">
      <p:transition spd="slow" advTm="54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2">
            <a:extLst>
              <a:ext uri="{FF2B5EF4-FFF2-40B4-BE49-F238E27FC236}">
                <a16:creationId xmlns:a16="http://schemas.microsoft.com/office/drawing/2014/main" id="{BE1331F0-C741-4F8F-A460-0743FCE7E3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CB641B-3347-4EDD-8614-0E7FB05BF089}"/>
              </a:ext>
            </a:extLst>
          </p:cNvPr>
          <p:cNvSpPr/>
          <p:nvPr/>
        </p:nvSpPr>
        <p:spPr>
          <a:xfrm>
            <a:off x="307975" y="815975"/>
            <a:ext cx="50292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Directory Organization</a:t>
            </a:r>
          </a:p>
        </p:txBody>
      </p:sp>
      <p:sp>
        <p:nvSpPr>
          <p:cNvPr id="20484" name="Content Placeholder 3">
            <a:extLst>
              <a:ext uri="{FF2B5EF4-FFF2-40B4-BE49-F238E27FC236}">
                <a16:creationId xmlns:a16="http://schemas.microsoft.com/office/drawing/2014/main" id="{DCBD19C8-8784-4E03-A585-30D79F94BBF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116013"/>
            <a:ext cx="8070850" cy="24606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3. Tree-Structured Directories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5" name="Picture 6">
            <a:extLst>
              <a:ext uri="{FF2B5EF4-FFF2-40B4-BE49-F238E27FC236}">
                <a16:creationId xmlns:a16="http://schemas.microsoft.com/office/drawing/2014/main" id="{249E2CFC-8B72-4C0F-9984-20D99CEB0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3" y="2292350"/>
            <a:ext cx="6886575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BEC79-7216-4547-8132-39309DA109D8}"/>
              </a:ext>
            </a:extLst>
          </p:cNvPr>
          <p:cNvSpPr txBox="1"/>
          <p:nvPr/>
        </p:nvSpPr>
        <p:spPr>
          <a:xfrm>
            <a:off x="4572000" y="953184"/>
            <a:ext cx="426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A directory is made point to rectangle using a directed edge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A file is made point to a circle using a directed edge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EB6286-198D-4B76-98ED-723BD6BA5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89"/>
    </mc:Choice>
    <mc:Fallback xmlns="">
      <p:transition spd="slow" advTm="25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2">
            <a:extLst>
              <a:ext uri="{FF2B5EF4-FFF2-40B4-BE49-F238E27FC236}">
                <a16:creationId xmlns:a16="http://schemas.microsoft.com/office/drawing/2014/main" id="{A025E79B-E027-42C0-B23A-62963C2AB94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47EF28-DC8A-4D15-9182-00757FD409FD}"/>
              </a:ext>
            </a:extLst>
          </p:cNvPr>
          <p:cNvSpPr/>
          <p:nvPr/>
        </p:nvSpPr>
        <p:spPr>
          <a:xfrm>
            <a:off x="307975" y="815975"/>
            <a:ext cx="50292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Directory Organization</a:t>
            </a:r>
          </a:p>
        </p:txBody>
      </p:sp>
      <p:sp>
        <p:nvSpPr>
          <p:cNvPr id="22532" name="Content Placeholder 3">
            <a:extLst>
              <a:ext uri="{FF2B5EF4-FFF2-40B4-BE49-F238E27FC236}">
                <a16:creationId xmlns:a16="http://schemas.microsoft.com/office/drawing/2014/main" id="{FF1608F0-7FE0-4486-BEA9-42AB105D822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116013"/>
            <a:ext cx="8070850" cy="24606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3. Tree-Structured Directories (Contd…)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9EC79E-4433-4E3A-A3D1-3DC4568AFD07}"/>
              </a:ext>
            </a:extLst>
          </p:cNvPr>
          <p:cNvSpPr/>
          <p:nvPr/>
        </p:nvSpPr>
        <p:spPr>
          <a:xfrm>
            <a:off x="207963" y="1516063"/>
            <a:ext cx="8728075" cy="544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separate directory for each user and allows users to create their own subdirectories and to organize their files accordingly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and efficient directory structure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tree has a root directory, and every file in the system has a unique path name.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directories have the same internal format. 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bit in each directory entry defines the entry as a file (0) or as a subdirectory (1). 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prohibits the sharing of files or directories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BCA0564-0A20-4297-9A57-E65C7C9CDD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21"/>
    </mc:Choice>
    <mc:Fallback xmlns="">
      <p:transition spd="slow" advTm="51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.7|3|13.1|3.9|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7|1.7|1.6|2.3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.3|3.6|6.5|3.6|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MediaLengthInSeconds xmlns="803c8e6e-8136-4d7d-af1c-024f8e6687c9" xsi:nil="true"/>
    <SharedWithUsers xmlns="6464b784-94fc-4d5d-8912-f9bf35373677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F5F9BF1-F1A6-419C-8877-7D60A7040834}"/>
</file>

<file path=customXml/itemProps2.xml><?xml version="1.0" encoding="utf-8"?>
<ds:datastoreItem xmlns:ds="http://schemas.openxmlformats.org/officeDocument/2006/customXml" ds:itemID="{0C0AC3FA-2D3A-49B2-8FC0-E85D1896D9C5}"/>
</file>

<file path=customXml/itemProps3.xml><?xml version="1.0" encoding="utf-8"?>
<ds:datastoreItem xmlns:ds="http://schemas.openxmlformats.org/officeDocument/2006/customXml" ds:itemID="{EC8D6197-3402-476C-B165-FC1C3D34CD1C}"/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7645</TotalTime>
  <Words>1099</Words>
  <Application>Microsoft Office PowerPoint</Application>
  <PresentationFormat>On-screen Show (4:3)</PresentationFormat>
  <Paragraphs>164</Paragraphs>
  <Slides>17</Slides>
  <Notes>16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2_os-8</vt:lpstr>
      <vt:lpstr>OS L31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10.3 Directory Implementation</vt:lpstr>
      <vt:lpstr>10.3 Directory Implementation (contd..)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1.01</dc:title>
  <dc:creator>Lucent End User</dc:creator>
  <cp:lastModifiedBy>Mahe</cp:lastModifiedBy>
  <cp:revision>181</cp:revision>
  <dcterms:created xsi:type="dcterms:W3CDTF">2004-10-07T18:29:30Z</dcterms:created>
  <dcterms:modified xsi:type="dcterms:W3CDTF">2020-04-16T12:10:37Z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0x010100C93ACEB14D7C914C9A66454C530220F9</vt:lpwstr>
  </property>
  <property fmtid="{D5CDD505-2E9C-101B-9397-08002B2CF9AE}" pid="3" name="Order">
    <vt:lpwstr>121100.000000000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